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7" r:id="rId5"/>
    <p:sldId id="258" r:id="rId6"/>
    <p:sldId id="260" r:id="rId7"/>
    <p:sldId id="274" r:id="rId8"/>
    <p:sldId id="270" r:id="rId9"/>
    <p:sldId id="261" r:id="rId10"/>
    <p:sldId id="271" r:id="rId11"/>
    <p:sldId id="262" r:id="rId12"/>
    <p:sldId id="263" r:id="rId13"/>
    <p:sldId id="272" r:id="rId14"/>
    <p:sldId id="264" r:id="rId15"/>
    <p:sldId id="266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5A8B6-EEA9-4ED2-A93D-1F7AF83F09AA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D162-7FB2-49F8-9611-673CC5773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D162-7FB2-49F8-9611-673CC57736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69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99" y="548680"/>
            <a:ext cx="4536504" cy="3528392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977900"/>
          </a:effectLst>
        </p:spPr>
      </p:pic>
      <p:sp>
        <p:nvSpPr>
          <p:cNvPr id="6" name="TextBox 5"/>
          <p:cNvSpPr txBox="1"/>
          <p:nvPr/>
        </p:nvSpPr>
        <p:spPr>
          <a:xfrm>
            <a:off x="42419" y="332656"/>
            <a:ext cx="6473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Prompt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Fission Neutron Investigation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571480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with Frisch-gridded Twin Back-to-back Ionization Chamber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861048"/>
            <a:ext cx="707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latin typeface="Bodoni MT" panose="02070603080606020203" pitchFamily="18" charset="0"/>
              </a:rPr>
              <a:t>Dimitar</a:t>
            </a:r>
            <a:r>
              <a:rPr lang="en-US" sz="2200" i="1" dirty="0" smtClean="0">
                <a:latin typeface="Bodoni MT" panose="02070603080606020203" pitchFamily="18" charset="0"/>
              </a:rPr>
              <a:t> </a:t>
            </a:r>
            <a:r>
              <a:rPr lang="en-US" sz="2200" i="1" dirty="0" err="1" smtClean="0">
                <a:latin typeface="Bodoni MT" panose="02070603080606020203" pitchFamily="18" charset="0"/>
              </a:rPr>
              <a:t>Chereshkov</a:t>
            </a:r>
            <a:r>
              <a:rPr lang="en-US" sz="2200" dirty="0" smtClean="0">
                <a:latin typeface="Bodoni MT" panose="02070603080606020203" pitchFamily="18" charset="0"/>
              </a:rPr>
              <a:t>, Technical University – Sofia, Bulgaria</a:t>
            </a:r>
          </a:p>
          <a:p>
            <a:pPr algn="ctr"/>
            <a:r>
              <a:rPr lang="en-US" sz="2200" dirty="0" smtClean="0">
                <a:latin typeface="Bodoni MT" panose="02070603080606020203" pitchFamily="18" charset="0"/>
              </a:rPr>
              <a:t>Supervisor – </a:t>
            </a:r>
            <a:r>
              <a:rPr lang="en-US" sz="2200" i="1" dirty="0" smtClean="0">
                <a:latin typeface="Bodoni MT" panose="02070603080606020203" pitchFamily="18" charset="0"/>
              </a:rPr>
              <a:t>Dr.</a:t>
            </a:r>
            <a:r>
              <a:rPr lang="en-US" sz="2200" dirty="0" smtClean="0">
                <a:latin typeface="Bodoni MT" panose="02070603080606020203" pitchFamily="18" charset="0"/>
              </a:rPr>
              <a:t> </a:t>
            </a:r>
            <a:r>
              <a:rPr lang="en-US" sz="2200" i="1" dirty="0" err="1" smtClean="0">
                <a:latin typeface="Bodoni MT" panose="02070603080606020203" pitchFamily="18" charset="0"/>
              </a:rPr>
              <a:t>Shakir</a:t>
            </a:r>
            <a:r>
              <a:rPr lang="en-US" sz="2200" i="1" dirty="0" smtClean="0">
                <a:latin typeface="Bodoni MT" panose="02070603080606020203" pitchFamily="18" charset="0"/>
              </a:rPr>
              <a:t> </a:t>
            </a:r>
            <a:r>
              <a:rPr lang="en-US" sz="2200" i="1" dirty="0" err="1" smtClean="0">
                <a:latin typeface="Bodoni MT" panose="02070603080606020203" pitchFamily="18" charset="0"/>
              </a:rPr>
              <a:t>Zeinalov</a:t>
            </a:r>
            <a:r>
              <a:rPr lang="en-US" sz="2200" dirty="0" smtClean="0">
                <a:latin typeface="Bodoni MT" panose="02070603080606020203" pitchFamily="18" charset="0"/>
              </a:rPr>
              <a:t>, </a:t>
            </a:r>
            <a:r>
              <a:rPr lang="en-US" sz="2200" dirty="0">
                <a:latin typeface="Bodoni MT" panose="02070603080606020203" pitchFamily="18" charset="0"/>
              </a:rPr>
              <a:t>FLNP, JINR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92352"/>
            <a:ext cx="1722736" cy="628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8" y="5159982"/>
            <a:ext cx="1295126" cy="8613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11" y="3873646"/>
            <a:ext cx="564590" cy="4234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83" y="5056557"/>
            <a:ext cx="1128609" cy="11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3600400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112882"/>
            <a:ext cx="20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Cathode with  </a:t>
            </a:r>
            <a:r>
              <a:rPr lang="en-US" b="1" baseline="30000" dirty="0" smtClean="0"/>
              <a:t>252</a:t>
            </a:r>
            <a:r>
              <a:rPr lang="en-US" b="1" dirty="0" smtClean="0"/>
              <a:t>Cf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83590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Frisch grid</a:t>
            </a:r>
            <a:endParaRPr lang="en-US" b="1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940151" y="543682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Anode</a:t>
            </a:r>
            <a:endParaRPr lang="bg-BG" b="1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3389666" y="2297548"/>
            <a:ext cx="2550486" cy="163550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3340876" y="4020572"/>
            <a:ext cx="2599276" cy="26807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flipH="1" flipV="1">
            <a:off x="3389666" y="4509120"/>
            <a:ext cx="2550485" cy="111237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516" y="260648"/>
            <a:ext cx="460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Experimental setup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49" y="1065173"/>
            <a:ext cx="76868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 smtClean="0">
                <a:solidFill>
                  <a:srgbClr val="FF0000"/>
                </a:solidFill>
              </a:rPr>
              <a:t>fission fragment spectra </a:t>
            </a:r>
            <a:r>
              <a:rPr lang="en-US" sz="3000" b="1" dirty="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3235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460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Experimental setup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39"/>
            <a:ext cx="6768752" cy="3807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2390" y="5141513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Gas : </a:t>
            </a:r>
            <a:r>
              <a:rPr lang="en-US" b="1" dirty="0" err="1" smtClean="0"/>
              <a:t>Ar</a:t>
            </a:r>
            <a:r>
              <a:rPr lang="en-US" b="1" dirty="0" smtClean="0"/>
              <a:t> CH</a:t>
            </a:r>
            <a:r>
              <a:rPr lang="en-US" b="1" baseline="-25000" dirty="0" smtClean="0"/>
              <a:t>4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12" idx="0"/>
          </p:cNvCxnSpPr>
          <p:nvPr/>
        </p:nvCxnSpPr>
        <p:spPr>
          <a:xfrm flipH="1" flipV="1">
            <a:off x="4139952" y="4509120"/>
            <a:ext cx="3357755" cy="151216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602128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Ion chamber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V="1">
            <a:off x="2025001" y="4077072"/>
            <a:ext cx="1250855" cy="194421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25001" y="5836622"/>
            <a:ext cx="126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Flow meter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10" idx="2"/>
          </p:cNvCxnSpPr>
          <p:nvPr/>
        </p:nvCxnSpPr>
        <p:spPr>
          <a:xfrm>
            <a:off x="862873" y="1975719"/>
            <a:ext cx="2431963" cy="1237257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606387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Preamplifier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8" idx="2"/>
          </p:cNvCxnSpPr>
          <p:nvPr/>
        </p:nvCxnSpPr>
        <p:spPr>
          <a:xfrm flipH="1">
            <a:off x="4371963" y="1955553"/>
            <a:ext cx="285553" cy="10180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5972" y="1586221"/>
            <a:ext cx="21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voltage  divider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6049" y="930786"/>
            <a:ext cx="76868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 smtClean="0">
                <a:solidFill>
                  <a:srgbClr val="FF0000"/>
                </a:solidFill>
              </a:rPr>
              <a:t>fission fragment spectra </a:t>
            </a:r>
            <a:r>
              <a:rPr lang="en-US" sz="3000" b="1" dirty="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2709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17070"/>
              </p:ext>
            </p:extLst>
          </p:nvPr>
        </p:nvGraphicFramePr>
        <p:xfrm>
          <a:off x="323529" y="1772816"/>
          <a:ext cx="4464496" cy="42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Graph" r:id="rId4" imgW="3929974" imgH="3005847" progId="">
                  <p:embed/>
                </p:oleObj>
              </mc:Choice>
              <mc:Fallback>
                <p:oleObj name="Graph" r:id="rId4" imgW="3929974" imgH="300584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9" y="1772816"/>
                        <a:ext cx="4464496" cy="42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77482"/>
              </p:ext>
            </p:extLst>
          </p:nvPr>
        </p:nvGraphicFramePr>
        <p:xfrm>
          <a:off x="4572000" y="1844824"/>
          <a:ext cx="4269432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Graph" r:id="rId6" imgW="3929974" imgH="3005847" progId="">
                  <p:embed/>
                </p:oleObj>
              </mc:Choice>
              <mc:Fallback>
                <p:oleObj name="Graph" r:id="rId6" imgW="3929974" imgH="300584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44824"/>
                        <a:ext cx="4269432" cy="42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28384" y="1982128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1928267"/>
            <a:ext cx="1529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Cathode pulse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6793" y="116632"/>
            <a:ext cx="6165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he experimental results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49" y="1065173"/>
            <a:ext cx="7686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FF0000"/>
                </a:solidFill>
              </a:rPr>
              <a:t>fission </a:t>
            </a:r>
            <a:r>
              <a:rPr lang="en-US" sz="3000" b="1" dirty="0" smtClean="0">
                <a:solidFill>
                  <a:srgbClr val="FF0000"/>
                </a:solidFill>
              </a:rPr>
              <a:t>fragment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spectra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measurements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928267"/>
            <a:ext cx="1353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Anode pulse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4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200522" y="1340768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Harrington" pitchFamily="82" charset="0"/>
              </a:rPr>
              <a:t>Spontaneous fission fragments spectrum</a:t>
            </a:r>
            <a:endParaRPr lang="en-US" sz="3200" dirty="0">
              <a:solidFill>
                <a:srgbClr val="FF0000"/>
              </a:solidFill>
              <a:latin typeface="Harrington" pitchFamily="8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94652"/>
              </p:ext>
            </p:extLst>
          </p:nvPr>
        </p:nvGraphicFramePr>
        <p:xfrm>
          <a:off x="755576" y="1622506"/>
          <a:ext cx="684076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Graph" r:id="rId4" imgW="3929974" imgH="3005847" progId="">
                  <p:embed/>
                </p:oleObj>
              </mc:Choice>
              <mc:Fallback>
                <p:oleObj name="Graph" r:id="rId4" imgW="3929974" imgH="300584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2506"/>
                        <a:ext cx="684076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793" y="116632"/>
            <a:ext cx="6165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he experimental results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2428860" y="357166"/>
            <a:ext cx="3244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Conclusions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53083" y="1700808"/>
            <a:ext cx="7677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  </a:t>
            </a:r>
            <a:r>
              <a:rPr lang="en-US" sz="2800" b="1" dirty="0"/>
              <a:t>From the </a:t>
            </a:r>
            <a:r>
              <a:rPr lang="en-US" sz="2800" b="1" dirty="0" smtClean="0"/>
              <a:t>Am-Be </a:t>
            </a:r>
            <a:r>
              <a:rPr lang="en-US" sz="2800" b="1" dirty="0"/>
              <a:t>source, 4.44 MeV gamma-rays are emitted simultaneously. Intensities of both neutrons and gamma-rays are </a:t>
            </a:r>
            <a:r>
              <a:rPr lang="en-US" sz="2800" b="1" dirty="0" smtClean="0"/>
              <a:t>expected to be very different. The yield of the fission fragments is significantly greater than gamma-rays.</a:t>
            </a:r>
          </a:p>
          <a:p>
            <a:pPr>
              <a:buFont typeface="Courier New" pitchFamily="49" charset="0"/>
              <a:buChar char="o"/>
            </a:pPr>
            <a:endParaRPr lang="en-US" sz="2800" b="1" dirty="0"/>
          </a:p>
          <a:p>
            <a:pPr>
              <a:buFont typeface="Courier New" pitchFamily="49" charset="0"/>
              <a:buChar char="o"/>
            </a:pPr>
            <a:r>
              <a:rPr lang="en-US" sz="2800" b="1" dirty="0"/>
              <a:t>Nuclear fission of  </a:t>
            </a:r>
            <a:r>
              <a:rPr lang="en-US" sz="2800" b="1" baseline="30000" dirty="0"/>
              <a:t>252</a:t>
            </a:r>
            <a:r>
              <a:rPr lang="en-US" sz="2800" b="1" dirty="0"/>
              <a:t>Cf  is accompanied by fission fragments, emission of </a:t>
            </a:r>
            <a:r>
              <a:rPr lang="el-GR" sz="2800" b="1" dirty="0"/>
              <a:t>α</a:t>
            </a:r>
            <a:r>
              <a:rPr lang="en-US" sz="2800" b="1" dirty="0"/>
              <a:t>-particles, </a:t>
            </a:r>
            <a:r>
              <a:rPr lang="el-GR" sz="2800" b="1" dirty="0"/>
              <a:t>γ</a:t>
            </a:r>
            <a:r>
              <a:rPr lang="en-US" sz="2800" b="1" dirty="0"/>
              <a:t>-particles and neutrons ( one gram </a:t>
            </a:r>
            <a:r>
              <a:rPr lang="en-US" sz="2800" b="1" baseline="30000" dirty="0"/>
              <a:t>252</a:t>
            </a:r>
            <a:r>
              <a:rPr lang="en-US" sz="2800" b="1" dirty="0"/>
              <a:t>Cf emits 3*10</a:t>
            </a:r>
            <a:r>
              <a:rPr lang="en-US" sz="2800" b="1" baseline="30000" dirty="0"/>
              <a:t>12</a:t>
            </a:r>
            <a:r>
              <a:rPr lang="en-US" sz="2800" b="1" dirty="0"/>
              <a:t> neutrons/second ).</a:t>
            </a:r>
          </a:p>
          <a:p>
            <a:pPr>
              <a:buFont typeface="Courier New" pitchFamily="49" charset="0"/>
              <a:buChar char="o"/>
            </a:pP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0826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3425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arrington" pitchFamily="82" charset="0"/>
              </a:rPr>
              <a:t>Bibliography</a:t>
            </a:r>
            <a:endParaRPr lang="en-US" sz="4400" dirty="0">
              <a:solidFill>
                <a:schemeClr val="bg1"/>
              </a:solidFill>
              <a:latin typeface="Harringto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80" y="1772816"/>
            <a:ext cx="8821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N. Bohr, J.A. Wheeler, </a:t>
            </a:r>
            <a:r>
              <a:rPr lang="en-US" sz="1400" i="1" dirty="0"/>
              <a:t>Physical Review </a:t>
            </a:r>
            <a:r>
              <a:rPr lang="en-US" sz="1400" dirty="0"/>
              <a:t>56 (1939) 426.</a:t>
            </a:r>
          </a:p>
          <a:p>
            <a:r>
              <a:rPr lang="en-US" sz="1400" dirty="0"/>
              <a:t>[2] H. R. Bowman, S. G. Thompson, J. C. D. Milton, W. J. </a:t>
            </a:r>
            <a:r>
              <a:rPr lang="en-US" sz="1400" dirty="0" err="1"/>
              <a:t>Swiatecki</a:t>
            </a:r>
            <a:r>
              <a:rPr lang="en-US" sz="1400" dirty="0"/>
              <a:t>, </a:t>
            </a:r>
            <a:r>
              <a:rPr lang="en-US" sz="1400" i="1" dirty="0"/>
              <a:t>Physical Review </a:t>
            </a:r>
            <a:r>
              <a:rPr lang="en-US" sz="1400" dirty="0"/>
              <a:t>129 (1963) 2133.</a:t>
            </a:r>
          </a:p>
          <a:p>
            <a:r>
              <a:rPr lang="en-US" sz="1400" dirty="0"/>
              <a:t>[3] K. </a:t>
            </a:r>
            <a:r>
              <a:rPr lang="en-US" sz="1400" dirty="0" err="1"/>
              <a:t>Skarsvag</a:t>
            </a:r>
            <a:r>
              <a:rPr lang="en-US" sz="1400" dirty="0"/>
              <a:t>, I. </a:t>
            </a:r>
            <a:r>
              <a:rPr lang="en-US" sz="1400" dirty="0" err="1"/>
              <a:t>Singstad</a:t>
            </a:r>
            <a:r>
              <a:rPr lang="en-US" sz="1400" dirty="0"/>
              <a:t>, </a:t>
            </a:r>
            <a:r>
              <a:rPr lang="en-US" sz="1400" i="1" dirty="0"/>
              <a:t>Nuclear Physics </a:t>
            </a:r>
            <a:r>
              <a:rPr lang="en-US" sz="1400" dirty="0"/>
              <a:t>62 (1962) 103.</a:t>
            </a:r>
          </a:p>
          <a:p>
            <a:r>
              <a:rPr lang="en-US" sz="1400" dirty="0" smtClean="0"/>
              <a:t>[4] </a:t>
            </a:r>
            <a:r>
              <a:rPr lang="en-US" sz="1400" dirty="0"/>
              <a:t>C. </a:t>
            </a:r>
            <a:r>
              <a:rPr lang="en-US" sz="1400" dirty="0" err="1"/>
              <a:t>Budtz-Jørgensen</a:t>
            </a:r>
            <a:r>
              <a:rPr lang="en-US" sz="1400" dirty="0"/>
              <a:t> and H.-H. Knitter , </a:t>
            </a:r>
            <a:r>
              <a:rPr lang="en-US" sz="1400" i="1" dirty="0" err="1"/>
              <a:t>Nucl</a:t>
            </a:r>
            <a:r>
              <a:rPr lang="en-US" sz="1400" i="1" dirty="0"/>
              <a:t>. Phys. </a:t>
            </a:r>
            <a:r>
              <a:rPr lang="en-US" sz="1400" dirty="0"/>
              <a:t>A 490 (1988) 307.</a:t>
            </a:r>
          </a:p>
          <a:p>
            <a:r>
              <a:rPr lang="en-US" sz="1400" dirty="0"/>
              <a:t>[5</a:t>
            </a:r>
            <a:r>
              <a:rPr lang="en-US" sz="1400" dirty="0" smtClean="0"/>
              <a:t>]</a:t>
            </a:r>
            <a:r>
              <a:rPr lang="en-US" sz="1400" dirty="0"/>
              <a:t> </a:t>
            </a:r>
            <a:r>
              <a:rPr lang="en-US" sz="1400" dirty="0" smtClean="0"/>
              <a:t>“Photomultiplier </a:t>
            </a:r>
            <a:r>
              <a:rPr lang="en-US" sz="1400" dirty="0"/>
              <a:t>tubes, principle and applications,” pp. 2–9, </a:t>
            </a:r>
            <a:r>
              <a:rPr lang="en-US" sz="1400" dirty="0" err="1" smtClean="0"/>
              <a:t>Photonis</a:t>
            </a:r>
            <a:r>
              <a:rPr lang="en-US" sz="1400" dirty="0"/>
              <a:t> </a:t>
            </a:r>
            <a:r>
              <a:rPr lang="en-US" sz="1400" dirty="0" smtClean="0"/>
              <a:t>Imaging </a:t>
            </a:r>
            <a:r>
              <a:rPr lang="en-US" sz="1400" dirty="0"/>
              <a:t>Sensors, Merignac, France, 2002.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6] O. </a:t>
            </a:r>
            <a:r>
              <a:rPr lang="en-US" sz="1400" dirty="0" err="1"/>
              <a:t>Zeynalova</a:t>
            </a:r>
            <a:r>
              <a:rPr lang="en-US" sz="1400" dirty="0"/>
              <a:t>, Sh. </a:t>
            </a:r>
            <a:r>
              <a:rPr lang="en-US" sz="1400" dirty="0" err="1"/>
              <a:t>Zeynalov</a:t>
            </a:r>
            <a:r>
              <a:rPr lang="en-US" sz="1400" dirty="0"/>
              <a:t> , F.-J. </a:t>
            </a:r>
            <a:r>
              <a:rPr lang="en-US" sz="1400" dirty="0" err="1"/>
              <a:t>Hambsch</a:t>
            </a:r>
            <a:r>
              <a:rPr lang="en-US" sz="1400" dirty="0"/>
              <a:t> and S. </a:t>
            </a:r>
            <a:r>
              <a:rPr lang="en-US" sz="1400" dirty="0" err="1"/>
              <a:t>Oberstedt</a:t>
            </a:r>
            <a:r>
              <a:rPr lang="en-US" sz="1400" dirty="0"/>
              <a:t>, “DSP Algorithms for Fission Fragment and Prompt </a:t>
            </a:r>
            <a:r>
              <a:rPr lang="en-US" sz="1400" dirty="0" smtClean="0"/>
              <a:t>Fission Neutron </a:t>
            </a:r>
            <a:r>
              <a:rPr lang="en-US" sz="1400" dirty="0"/>
              <a:t>Spectroscopy in </a:t>
            </a:r>
            <a:r>
              <a:rPr lang="en-US" sz="1400" i="1" dirty="0"/>
              <a:t>Application of Mathematics in Technical and Natural Sciences-2010, </a:t>
            </a:r>
            <a:r>
              <a:rPr lang="en-US" sz="1400" dirty="0"/>
              <a:t>edited by M. D. </a:t>
            </a:r>
            <a:r>
              <a:rPr lang="en-US" sz="1400" dirty="0" err="1"/>
              <a:t>Todorov</a:t>
            </a:r>
            <a:r>
              <a:rPr lang="en-US" sz="1400" dirty="0"/>
              <a:t> and </a:t>
            </a:r>
            <a:r>
              <a:rPr lang="en-US" sz="1400" dirty="0" smtClean="0"/>
              <a:t>C.I</a:t>
            </a:r>
            <a:r>
              <a:rPr lang="en-US" sz="1400" dirty="0"/>
              <a:t>. </a:t>
            </a:r>
            <a:r>
              <a:rPr lang="en-US" sz="1400" dirty="0" err="1"/>
              <a:t>Christov</a:t>
            </a:r>
            <a:r>
              <a:rPr lang="en-US" sz="1400" dirty="0"/>
              <a:t>, AIP Conference Proceedings 1301, American Institute of Physics, Melville, NY (2010) 430.</a:t>
            </a:r>
          </a:p>
          <a:p>
            <a:r>
              <a:rPr lang="en-US" sz="1400" dirty="0"/>
              <a:t>[7] O.V. </a:t>
            </a:r>
            <a:r>
              <a:rPr lang="en-US" sz="1400" dirty="0" err="1"/>
              <a:t>Zeynalova</a:t>
            </a:r>
            <a:r>
              <a:rPr lang="en-US" sz="1400" dirty="0"/>
              <a:t>, </a:t>
            </a:r>
            <a:r>
              <a:rPr lang="en-US" sz="1400" dirty="0" err="1"/>
              <a:t>Sh.S</a:t>
            </a:r>
            <a:r>
              <a:rPr lang="en-US" sz="1400" dirty="0"/>
              <a:t>. </a:t>
            </a:r>
            <a:r>
              <a:rPr lang="en-US" sz="1400" dirty="0" err="1"/>
              <a:t>Zeynalov</a:t>
            </a:r>
            <a:r>
              <a:rPr lang="en-US" sz="1400" dirty="0"/>
              <a:t>, F.-J. </a:t>
            </a:r>
            <a:r>
              <a:rPr lang="en-US" sz="1400" dirty="0" err="1"/>
              <a:t>Hambsch</a:t>
            </a:r>
            <a:r>
              <a:rPr lang="en-US" sz="1400" dirty="0"/>
              <a:t>, S. </a:t>
            </a:r>
            <a:r>
              <a:rPr lang="en-US" sz="1400" dirty="0" err="1"/>
              <a:t>Oberstedt</a:t>
            </a:r>
            <a:r>
              <a:rPr lang="en-US" sz="1400" dirty="0"/>
              <a:t>, </a:t>
            </a:r>
            <a:r>
              <a:rPr lang="en-US" sz="1400" i="1" dirty="0"/>
              <a:t>Bulletin of Russian Academy of Science: Physics</a:t>
            </a:r>
            <a:r>
              <a:rPr lang="en-US" sz="1400" dirty="0"/>
              <a:t>, 73, </a:t>
            </a:r>
            <a:r>
              <a:rPr lang="en-US" sz="1400" dirty="0" smtClean="0"/>
              <a:t>506-514 (2009</a:t>
            </a:r>
            <a:r>
              <a:rPr lang="en-US" sz="1400" dirty="0"/>
              <a:t>).</a:t>
            </a:r>
          </a:p>
          <a:p>
            <a:r>
              <a:rPr lang="en-US" sz="1400" dirty="0"/>
              <a:t>[8] F.-J. </a:t>
            </a:r>
            <a:r>
              <a:rPr lang="en-US" sz="1400" dirty="0" err="1"/>
              <a:t>Hambsch</a:t>
            </a:r>
            <a:r>
              <a:rPr lang="en-US" sz="1400" dirty="0"/>
              <a:t>, S. </a:t>
            </a:r>
            <a:r>
              <a:rPr lang="en-US" sz="1400" dirty="0" err="1"/>
              <a:t>Oberstedt</a:t>
            </a:r>
            <a:r>
              <a:rPr lang="en-US" sz="1400" dirty="0"/>
              <a:t>, </a:t>
            </a:r>
            <a:r>
              <a:rPr lang="en-US" sz="1400" dirty="0" err="1"/>
              <a:t>Nucl</a:t>
            </a:r>
            <a:r>
              <a:rPr lang="en-US" sz="1400" dirty="0"/>
              <a:t>. Phys. A617 (1997) 347.</a:t>
            </a:r>
          </a:p>
          <a:p>
            <a:r>
              <a:rPr lang="en-US" sz="1400" dirty="0"/>
              <a:t>[9] O. </a:t>
            </a:r>
            <a:r>
              <a:rPr lang="en-US" sz="1400" dirty="0" err="1"/>
              <a:t>Zeynalova</a:t>
            </a:r>
            <a:r>
              <a:rPr lang="en-US" sz="1400" dirty="0"/>
              <a:t>, Sh. </a:t>
            </a:r>
            <a:r>
              <a:rPr lang="en-US" sz="1400" dirty="0" err="1"/>
              <a:t>Zeynalov</a:t>
            </a:r>
            <a:r>
              <a:rPr lang="en-US" sz="1400" dirty="0"/>
              <a:t> , F.-J. </a:t>
            </a:r>
            <a:r>
              <a:rPr lang="en-US" sz="1400" dirty="0" err="1"/>
              <a:t>Hambsch</a:t>
            </a:r>
            <a:r>
              <a:rPr lang="en-US" sz="1400" dirty="0"/>
              <a:t>, S. </a:t>
            </a:r>
            <a:r>
              <a:rPr lang="en-US" sz="1400" dirty="0" err="1"/>
              <a:t>Oberstedt</a:t>
            </a:r>
            <a:r>
              <a:rPr lang="en-US" sz="1400" dirty="0"/>
              <a:t> and I. </a:t>
            </a:r>
            <a:r>
              <a:rPr lang="en-US" sz="1400" dirty="0" err="1"/>
              <a:t>Fabry</a:t>
            </a:r>
            <a:r>
              <a:rPr lang="en-US" sz="1400" dirty="0"/>
              <a:t>, “DSP Algorithms for Fission Fragment and </a:t>
            </a:r>
            <a:r>
              <a:rPr lang="en-US" sz="1400" dirty="0" smtClean="0"/>
              <a:t>Prompt Fission </a:t>
            </a:r>
            <a:r>
              <a:rPr lang="en-US" sz="1400" dirty="0"/>
              <a:t>Neutron Spectroscopy in </a:t>
            </a:r>
            <a:r>
              <a:rPr lang="en-US" sz="1400" i="1" dirty="0"/>
              <a:t>Application of Mathematics in Technical and Natural Sciences-2010, </a:t>
            </a:r>
            <a:r>
              <a:rPr lang="en-US" sz="1400" dirty="0"/>
              <a:t>edited by M. D. </a:t>
            </a:r>
            <a:r>
              <a:rPr lang="en-US" sz="1400" dirty="0" err="1" smtClean="0"/>
              <a:t>Todorov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C. I. </a:t>
            </a:r>
            <a:r>
              <a:rPr lang="en-US" sz="1400" dirty="0" err="1"/>
              <a:t>Christov</a:t>
            </a:r>
            <a:r>
              <a:rPr lang="en-US" sz="1400" dirty="0"/>
              <a:t>, AIP Conference Proceedings 1186, American Institute of Physics, Melville, NY (2009) 156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[10] </a:t>
            </a:r>
            <a:r>
              <a:rPr lang="en-US" sz="1400" dirty="0"/>
              <a:t>S. Nakamura, T. Mukai, M. </a:t>
            </a:r>
            <a:r>
              <a:rPr lang="en-US" sz="1400" dirty="0" err="1"/>
              <a:t>Manabe</a:t>
            </a:r>
            <a:r>
              <a:rPr lang="en-US" sz="1400" dirty="0"/>
              <a:t> and I. Murata, Characterization Test of </a:t>
            </a:r>
            <a:r>
              <a:rPr lang="en-US" sz="1400" dirty="0" err="1"/>
              <a:t>CdTe</a:t>
            </a:r>
            <a:r>
              <a:rPr lang="en-US" sz="1400" dirty="0"/>
              <a:t> Detector Element Designed and Developed for BNCT-SPECT, Proc. of the 2011 Annual Symposium on </a:t>
            </a:r>
            <a:r>
              <a:rPr lang="en-US" sz="1400" dirty="0" err="1"/>
              <a:t>Nucl</a:t>
            </a:r>
            <a:r>
              <a:rPr lang="en-US" sz="1400" dirty="0"/>
              <a:t>. Data, JAEA-</a:t>
            </a:r>
            <a:r>
              <a:rPr lang="en-US" sz="1400" dirty="0" err="1"/>
              <a:t>Conf</a:t>
            </a:r>
            <a:r>
              <a:rPr lang="en-US" sz="1400" dirty="0"/>
              <a:t> 2012-001, (2012), pp.165-170. </a:t>
            </a:r>
            <a:endParaRPr lang="en-US" sz="1400" dirty="0" smtClean="0"/>
          </a:p>
          <a:p>
            <a:r>
              <a:rPr lang="en-US" sz="1400" dirty="0" smtClean="0"/>
              <a:t>[11] </a:t>
            </a:r>
            <a:r>
              <a:rPr lang="en-US" sz="1400" dirty="0"/>
              <a:t>K. Harada and I. Murata, Design and Construction of A Thermal Column Using An Am-Be Neutron Source for BNCT studies, Proc. of the 2011 Annual Symposium on </a:t>
            </a:r>
            <a:r>
              <a:rPr lang="en-US" sz="1400" dirty="0" err="1"/>
              <a:t>Nucl</a:t>
            </a:r>
            <a:r>
              <a:rPr lang="en-US" sz="1400" dirty="0"/>
              <a:t>. Data, JAEA-</a:t>
            </a:r>
            <a:r>
              <a:rPr lang="en-US" sz="1400" dirty="0" err="1"/>
              <a:t>Conf</a:t>
            </a:r>
            <a:r>
              <a:rPr lang="en-US" sz="1400" dirty="0"/>
              <a:t> 2012-001, (2012), pp.129-134. </a:t>
            </a:r>
          </a:p>
        </p:txBody>
      </p:sp>
    </p:spTree>
    <p:extLst>
      <p:ext uri="{BB962C8B-B14F-4D97-AF65-F5344CB8AC3E}">
        <p14:creationId xmlns:p14="http://schemas.microsoft.com/office/powerpoint/2010/main" val="36889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359024" y="936030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 would like to express my gratitude to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International Student Practice organizers. 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 thank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Dr.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Shakir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Zeinalov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his passion and valuable  guidance during the whole practice.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 thank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Dr. Pavel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Sedishev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his permanent interest to my work.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Special thanks to the colleagues from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FLNP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who made my work here meaningful, interesting and pleasurable!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9268"/>
            <a:ext cx="4934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Acknowledgements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847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Thank you for the attention!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88" y="-642966"/>
            <a:ext cx="3816424" cy="296833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11684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1168400"/>
          </a:effectLst>
        </p:spPr>
      </p:pic>
    </p:spTree>
    <p:extLst>
      <p:ext uri="{BB962C8B-B14F-4D97-AF65-F5344CB8AC3E}">
        <p14:creationId xmlns:p14="http://schemas.microsoft.com/office/powerpoint/2010/main" val="104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Rectangle 1"/>
          <p:cNvSpPr/>
          <p:nvPr/>
        </p:nvSpPr>
        <p:spPr>
          <a:xfrm>
            <a:off x="1187624" y="403647"/>
            <a:ext cx="5940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aim of the project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 dirty="0"/>
              <a:t>T</a:t>
            </a:r>
            <a:r>
              <a:rPr lang="en-US" sz="2800" b="1" dirty="0" smtClean="0"/>
              <a:t>o get acknowledged with </a:t>
            </a:r>
            <a:r>
              <a:rPr lang="en-US" sz="2800" b="1" dirty="0"/>
              <a:t>the nuclear </a:t>
            </a:r>
            <a:r>
              <a:rPr lang="en-US" sz="2800" b="1" dirty="0" smtClean="0"/>
              <a:t>electronics, data acquisition and analysis software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 neutron-gamma separation, using pulse shape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</a:rPr>
              <a:t>Performing alpha particle,  fission fragment, and prompt fission neutron spectra </a:t>
            </a:r>
            <a:r>
              <a:rPr lang="en-US" sz="2800" b="1" dirty="0" smtClean="0">
                <a:solidFill>
                  <a:srgbClr val="FF0000"/>
                </a:solidFill>
              </a:rPr>
              <a:t>measurements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745430" y="91487"/>
            <a:ext cx="5046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Experimental setup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9" y="2060848"/>
            <a:ext cx="7665699" cy="3960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6255494"/>
            <a:ext cx="15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Am-Be 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6255494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voltage power  supply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43608" y="1585484"/>
            <a:ext cx="1981715" cy="245558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027" y="1221804"/>
            <a:ext cx="514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Scintillation neutron-gamma detector  ( NE 213 )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585484"/>
            <a:ext cx="34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Analog-to-Digital Converter (ADC)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9912" y="1954816"/>
            <a:ext cx="72008" cy="2086252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35007" y="4869160"/>
            <a:ext cx="504745" cy="1386334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</p:cNvCxnSpPr>
          <p:nvPr/>
        </p:nvCxnSpPr>
        <p:spPr>
          <a:xfrm flipH="1" flipV="1">
            <a:off x="4014763" y="4653136"/>
            <a:ext cx="663507" cy="160235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0314" y="808709"/>
            <a:ext cx="714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neutron-gamma separation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pulse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analysis</a:t>
            </a:r>
          </a:p>
        </p:txBody>
      </p:sp>
    </p:spTree>
    <p:extLst>
      <p:ext uri="{BB962C8B-B14F-4D97-AF65-F5344CB8AC3E}">
        <p14:creationId xmlns:p14="http://schemas.microsoft.com/office/powerpoint/2010/main" val="41847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12777"/>
            <a:ext cx="3744416" cy="4992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1331476"/>
            <a:ext cx="162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Voltage divider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1" y="1741816"/>
            <a:ext cx="3988360" cy="1697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8228" y="3131819"/>
            <a:ext cx="130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Wiring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91" y="3581404"/>
            <a:ext cx="2445110" cy="30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61689" y="58608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Photo-multiplier Tube (PMT)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4736" y="6381328"/>
            <a:ext cx="514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Scintillation neutron-gamma detector  ( NE 213 )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83770" y="4544256"/>
            <a:ext cx="144014" cy="1333016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83769" y="1484784"/>
            <a:ext cx="2376263" cy="1296144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0314" y="808709"/>
            <a:ext cx="714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neutron-gamma separation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pulse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analysis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430" y="91487"/>
            <a:ext cx="5046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Experimental setup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5536" y="5301208"/>
            <a:ext cx="1800200" cy="108012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107504" y="393210"/>
            <a:ext cx="720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Photomultiplier Tubes (PMT)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96187"/>
            <a:ext cx="80648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Certain </a:t>
            </a:r>
            <a:r>
              <a:rPr lang="en-US" sz="2400" b="1" dirty="0" smtClean="0"/>
              <a:t>materials, struck </a:t>
            </a:r>
            <a:r>
              <a:rPr lang="en-US" sz="2400" b="1" dirty="0"/>
              <a:t>by a nuclear particle or radiation, emit a small flash of light ( a scintillation 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PMT convert </a:t>
            </a:r>
            <a:r>
              <a:rPr lang="en-US" sz="2400" b="1" dirty="0"/>
              <a:t>light signals into a usable current pulse without adding a large amount of random noise to the </a:t>
            </a:r>
            <a:r>
              <a:rPr lang="en-US" sz="2400" b="1" dirty="0" smtClean="0"/>
              <a:t>signal.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The PMT photocathode converts the </a:t>
            </a:r>
            <a:r>
              <a:rPr lang="en-US" sz="2400" b="1" dirty="0"/>
              <a:t>incident light into </a:t>
            </a:r>
            <a:r>
              <a:rPr lang="en-US" sz="2400" b="1" dirty="0" smtClean="0"/>
              <a:t>a current of electrons by the </a:t>
            </a:r>
            <a:r>
              <a:rPr lang="en-US" sz="2400" b="1" dirty="0"/>
              <a:t>photoelectric </a:t>
            </a:r>
            <a:r>
              <a:rPr lang="en-US" sz="2400" b="1" dirty="0" smtClean="0"/>
              <a:t>effect.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The </a:t>
            </a:r>
            <a:r>
              <a:rPr lang="en-US" sz="2400" b="1" dirty="0"/>
              <a:t>electron-multiplier system amplifies the weak </a:t>
            </a:r>
            <a:r>
              <a:rPr lang="en-US" sz="2400" b="1" dirty="0" smtClean="0"/>
              <a:t>primary photocurrent </a:t>
            </a:r>
            <a:r>
              <a:rPr lang="en-US" sz="2400" b="1" dirty="0"/>
              <a:t>by using a </a:t>
            </a:r>
            <a:r>
              <a:rPr lang="en-US" sz="2400" b="1" dirty="0" smtClean="0"/>
              <a:t>series of </a:t>
            </a:r>
            <a:r>
              <a:rPr lang="en-US" sz="2400" b="1" i="1" dirty="0" smtClean="0"/>
              <a:t>dynodes </a:t>
            </a:r>
            <a:r>
              <a:rPr lang="en-US" sz="2400" b="1" dirty="0"/>
              <a:t>to produce </a:t>
            </a:r>
            <a:r>
              <a:rPr lang="en-US" sz="2400" b="1" dirty="0" smtClean="0"/>
              <a:t>a measurable </a:t>
            </a:r>
            <a:r>
              <a:rPr lang="en-US" sz="2400" b="1" dirty="0"/>
              <a:t>current at </a:t>
            </a:r>
            <a:r>
              <a:rPr lang="en-US" sz="2400" b="1" dirty="0" smtClean="0"/>
              <a:t>the anode </a:t>
            </a:r>
            <a:r>
              <a:rPr lang="en-US" sz="2400" b="1" dirty="0"/>
              <a:t>of the photomultiplier.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033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456793" y="116632"/>
            <a:ext cx="6165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he experimental results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49012"/>
              </p:ext>
            </p:extLst>
          </p:nvPr>
        </p:nvGraphicFramePr>
        <p:xfrm>
          <a:off x="0" y="1700808"/>
          <a:ext cx="4499992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Graph" r:id="rId4" imgW="3929974" imgH="3005847" progId="">
                  <p:embed/>
                </p:oleObj>
              </mc:Choice>
              <mc:Fallback>
                <p:oleObj name="Graph" r:id="rId4" imgW="3929974" imgH="3005847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808"/>
                        <a:ext cx="4499992" cy="446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61174"/>
              </p:ext>
            </p:extLst>
          </p:nvPr>
        </p:nvGraphicFramePr>
        <p:xfrm>
          <a:off x="4067944" y="1700808"/>
          <a:ext cx="495339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Graph" r:id="rId6" imgW="3929974" imgH="3005847" progId="">
                  <p:embed/>
                </p:oleObj>
              </mc:Choice>
              <mc:Fallback>
                <p:oleObj name="Graph" r:id="rId6" imgW="3929974" imgH="3005847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700808"/>
                        <a:ext cx="4953393" cy="4608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6338" y="1090715"/>
            <a:ext cx="714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neutron-gamma separation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pulse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analysis</a:t>
            </a:r>
          </a:p>
        </p:txBody>
      </p:sp>
    </p:spTree>
    <p:extLst>
      <p:ext uri="{BB962C8B-B14F-4D97-AF65-F5344CB8AC3E}">
        <p14:creationId xmlns:p14="http://schemas.microsoft.com/office/powerpoint/2010/main" val="8499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25893"/>
              </p:ext>
            </p:extLst>
          </p:nvPr>
        </p:nvGraphicFramePr>
        <p:xfrm>
          <a:off x="4921222" y="1772816"/>
          <a:ext cx="4248472" cy="395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Graph" r:id="rId4" imgW="3929974" imgH="3005847" progId="">
                  <p:embed/>
                </p:oleObj>
              </mc:Choice>
              <mc:Fallback>
                <p:oleObj name="Graph" r:id="rId4" imgW="3929974" imgH="30058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22" y="1772816"/>
                        <a:ext cx="4248472" cy="39526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179247"/>
              </p:ext>
            </p:extLst>
          </p:nvPr>
        </p:nvGraphicFramePr>
        <p:xfrm>
          <a:off x="-430712" y="1700808"/>
          <a:ext cx="5798795" cy="388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Graph" r:id="rId6" imgW="3929974" imgH="3005847" progId="">
                  <p:embed/>
                </p:oleObj>
              </mc:Choice>
              <mc:Fallback>
                <p:oleObj name="Graph" r:id="rId6" imgW="3929974" imgH="300584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712" y="1700808"/>
                        <a:ext cx="5798795" cy="3887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0314" y="1124744"/>
            <a:ext cx="714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neutron-gamma separation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pulse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93" y="116632"/>
            <a:ext cx="6165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he experimental results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107504" y="405418"/>
            <a:ext cx="716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Frisch-gridded ionization chamber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83" y="2780928"/>
            <a:ext cx="66234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These </a:t>
            </a:r>
            <a:r>
              <a:rPr lang="en-US" sz="2400" b="1" dirty="0"/>
              <a:t>instruments are based on the direct collection of the </a:t>
            </a:r>
            <a:r>
              <a:rPr lang="en-US" sz="2400" b="1" dirty="0" smtClean="0"/>
              <a:t>ionization electrons produced </a:t>
            </a:r>
            <a:r>
              <a:rPr lang="en-US" sz="2400" b="1" dirty="0"/>
              <a:t>in a gas by passing radiation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In the presence of an electric field, the electrons and ions freed by </a:t>
            </a:r>
            <a:r>
              <a:rPr lang="en-US" sz="2400" b="1" dirty="0" smtClean="0"/>
              <a:t>radiation drift along </a:t>
            </a:r>
            <a:r>
              <a:rPr lang="en-US" sz="2400" b="1" dirty="0"/>
              <a:t>the field lines towards the anode and </a:t>
            </a:r>
            <a:r>
              <a:rPr lang="en-US" sz="2400" b="1" dirty="0" smtClean="0"/>
              <a:t>cathode respectively.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96951"/>
            <a:ext cx="2296681" cy="2496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26" y="1340768"/>
            <a:ext cx="76868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 smtClean="0">
                <a:solidFill>
                  <a:srgbClr val="FF0000"/>
                </a:solidFill>
              </a:rPr>
              <a:t>fission fragment spectra </a:t>
            </a:r>
            <a:r>
              <a:rPr lang="en-US" sz="3000" b="1" dirty="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23508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75456"/>
            <a:ext cx="3816424" cy="2968330"/>
          </a:xfrm>
          <a:prstGeom prst="rect">
            <a:avLst/>
          </a:prstGeom>
          <a:effectLst>
            <a:softEdge rad="1168400"/>
          </a:effectLst>
        </p:spPr>
      </p:pic>
      <p:sp>
        <p:nvSpPr>
          <p:cNvPr id="2" name="TextBox 1"/>
          <p:cNvSpPr txBox="1"/>
          <p:nvPr/>
        </p:nvSpPr>
        <p:spPr>
          <a:xfrm>
            <a:off x="46187" y="332656"/>
            <a:ext cx="716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Frisch-gridded ionization chamber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84482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Ion </a:t>
            </a:r>
            <a:r>
              <a:rPr lang="en-US" sz="2400" b="1" dirty="0"/>
              <a:t>chamber is divided into two parts by a </a:t>
            </a:r>
            <a:r>
              <a:rPr lang="en-US" sz="2400" b="1" i="1" dirty="0"/>
              <a:t>Frisch </a:t>
            </a:r>
            <a:r>
              <a:rPr lang="en-US" sz="2400" b="1" i="1" dirty="0" smtClean="0"/>
              <a:t>grid. </a:t>
            </a:r>
            <a:r>
              <a:rPr lang="en-US" sz="2400" b="1" dirty="0"/>
              <a:t>O</a:t>
            </a:r>
            <a:r>
              <a:rPr lang="en-US" sz="2400" b="1" dirty="0" smtClean="0"/>
              <a:t>nce </a:t>
            </a:r>
            <a:r>
              <a:rPr lang="en-US" sz="2400" b="1" i="1" dirty="0"/>
              <a:t>the electrons </a:t>
            </a:r>
            <a:r>
              <a:rPr lang="en-US" sz="2400" b="1" dirty="0"/>
              <a:t>pass through the grid on their way to the anode, the grid-anode voltage begins to drop and a signal voltage begins to develop across the resistor. </a:t>
            </a:r>
            <a:endParaRPr lang="en-US" sz="24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The </a:t>
            </a:r>
            <a:r>
              <a:rPr lang="en-US" sz="2400" b="1" dirty="0"/>
              <a:t>pulse amplitude is now independent of the position of formation of the original ion </a:t>
            </a:r>
            <a:r>
              <a:rPr lang="en-US" sz="2400" b="1" dirty="0" smtClean="0"/>
              <a:t>pairs.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46010"/>
            <a:ext cx="4279751" cy="2034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49" y="1065173"/>
            <a:ext cx="76868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 smtClean="0">
                <a:solidFill>
                  <a:srgbClr val="FF0000"/>
                </a:solidFill>
              </a:rPr>
              <a:t>fission fragment spectra </a:t>
            </a:r>
            <a:r>
              <a:rPr lang="en-US" sz="3000" b="1" dirty="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0711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967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Bodoni MT</vt:lpstr>
      <vt:lpstr>Calibri</vt:lpstr>
      <vt:lpstr>Courier New</vt:lpstr>
      <vt:lpstr>Harrington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Students</dc:creator>
  <cp:lastModifiedBy>Пользователь Windows</cp:lastModifiedBy>
  <cp:revision>134</cp:revision>
  <dcterms:created xsi:type="dcterms:W3CDTF">2019-07-23T08:06:04Z</dcterms:created>
  <dcterms:modified xsi:type="dcterms:W3CDTF">2019-07-25T12:48:53Z</dcterms:modified>
</cp:coreProperties>
</file>